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45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998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866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01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83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977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79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820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077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88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71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03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64BC3-98C9-454B-874A-15BEF7F0828B}" type="datetimeFigureOut">
              <a:rPr lang="ko-KR" altLang="en-US" smtClean="0"/>
              <a:t>2025-09-18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EE0C9-2D5C-48C2-B0AF-2B9A7F27D0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31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-core.co.kr/company/fon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직사각형 42">
            <a:extLst>
              <a:ext uri="{FF2B5EF4-FFF2-40B4-BE49-F238E27FC236}">
                <a16:creationId xmlns:a16="http://schemas.microsoft.com/office/drawing/2014/main" id="{5AB83139-DBF4-38B5-ABED-A0F3AD8636C1}"/>
              </a:ext>
            </a:extLst>
          </p:cNvPr>
          <p:cNvSpPr/>
          <p:nvPr/>
        </p:nvSpPr>
        <p:spPr>
          <a:xfrm>
            <a:off x="203200" y="1181100"/>
            <a:ext cx="8737600" cy="38393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BE0F63-31DA-737E-5B93-C5F487EED0BE}"/>
              </a:ext>
            </a:extLst>
          </p:cNvPr>
          <p:cNvSpPr txBox="1"/>
          <p:nvPr/>
        </p:nvSpPr>
        <p:spPr>
          <a:xfrm>
            <a:off x="3396892" y="690322"/>
            <a:ext cx="2081018" cy="384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ko-KR" altLang="en-US" sz="1600" dirty="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발표자료 제작 가이드</a:t>
            </a:r>
          </a:p>
        </p:txBody>
      </p:sp>
      <p:sp>
        <p:nvSpPr>
          <p:cNvPr id="31" name="사각형: 둥근 모서리 26">
            <a:extLst>
              <a:ext uri="{FF2B5EF4-FFF2-40B4-BE49-F238E27FC236}">
                <a16:creationId xmlns:a16="http://schemas.microsoft.com/office/drawing/2014/main" id="{991A9987-F91C-A799-9AF5-8311FE4807D1}"/>
              </a:ext>
            </a:extLst>
          </p:cNvPr>
          <p:cNvSpPr/>
          <p:nvPr/>
        </p:nvSpPr>
        <p:spPr>
          <a:xfrm>
            <a:off x="378936" y="1057296"/>
            <a:ext cx="2156108" cy="276428"/>
          </a:xfrm>
          <a:prstGeom prst="roundRect">
            <a:avLst>
              <a:gd name="adj" fmla="val 50000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836386A-F62D-4AE9-1013-F6B86439E550}"/>
              </a:ext>
            </a:extLst>
          </p:cNvPr>
          <p:cNvSpPr txBox="1"/>
          <p:nvPr/>
        </p:nvSpPr>
        <p:spPr>
          <a:xfrm>
            <a:off x="1040860" y="1072114"/>
            <a:ext cx="7232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작성내용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85A5BCC-B124-1452-E8DD-A4D2D06E5576}"/>
              </a:ext>
            </a:extLst>
          </p:cNvPr>
          <p:cNvSpPr txBox="1"/>
          <p:nvPr/>
        </p:nvSpPr>
        <p:spPr>
          <a:xfrm>
            <a:off x="448734" y="1381580"/>
            <a:ext cx="7069665" cy="57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· </a:t>
            </a:r>
            <a:r>
              <a:rPr lang="ko-KR" altLang="en-US" sz="1050" dirty="0" err="1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과제필요성</a:t>
            </a:r>
            <a:r>
              <a:rPr lang="en-US" altLang="ko-KR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/ </a:t>
            </a:r>
            <a:r>
              <a:rPr lang="ko-KR" altLang="en-US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해결방안</a:t>
            </a:r>
            <a:r>
              <a:rPr lang="en-US" altLang="ko-KR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/ 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주요기술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/ 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기대효과 등 작품 및 기술을 소개 할 수 있는 자료 작성 </a:t>
            </a:r>
            <a:endParaRPr lang="en-US" altLang="ko-KR" sz="105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* </a:t>
            </a:r>
            <a:r>
              <a:rPr lang="ko-KR" altLang="en-US" sz="1050" dirty="0" err="1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과제보고서</a:t>
            </a:r>
            <a:r>
              <a:rPr lang="ko-KR" altLang="en-US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1050" dirty="0" err="1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작성내용을</a:t>
            </a:r>
            <a:r>
              <a:rPr lang="ko-KR" altLang="en-US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활용하여 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작성</a:t>
            </a:r>
            <a:endParaRPr lang="en-US" altLang="ko-KR" sz="105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CA27E51-E518-9709-EEEA-718696099E99}"/>
              </a:ext>
            </a:extLst>
          </p:cNvPr>
          <p:cNvSpPr txBox="1"/>
          <p:nvPr/>
        </p:nvSpPr>
        <p:spPr>
          <a:xfrm>
            <a:off x="601339" y="4396875"/>
            <a:ext cx="7069665" cy="575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· </a:t>
            </a:r>
            <a:r>
              <a:rPr lang="ko-KR" altLang="en-US" sz="1050" dirty="0" err="1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팀명</a:t>
            </a:r>
            <a:r>
              <a:rPr lang="en-US" altLang="ko-KR" sz="1050" dirty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_</a:t>
            </a:r>
            <a:r>
              <a:rPr lang="ko-KR" altLang="en-US" sz="1050" dirty="0" err="1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대학명</a:t>
            </a:r>
            <a:r>
              <a:rPr lang="en-US" altLang="ko-KR" sz="1050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_</a:t>
            </a:r>
            <a:r>
              <a:rPr lang="ko-KR" altLang="en-US" sz="1050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발표자료</a:t>
            </a:r>
            <a:r>
              <a:rPr lang="en-US" altLang="ko-KR" sz="1050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.</a:t>
            </a:r>
            <a:r>
              <a:rPr lang="en-US" altLang="ko-KR" sz="1050" dirty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zip </a:t>
            </a:r>
            <a:r>
              <a:rPr lang="ko-KR" altLang="en-US" sz="1050" dirty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파일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</a:t>
            </a:r>
            <a:r>
              <a:rPr lang="en-US" altLang="ko-KR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(PPT+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동영상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+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사진 </a:t>
            </a:r>
            <a:r>
              <a:rPr lang="ko-KR" altLang="en-US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등을 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zip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파일로 </a:t>
            </a:r>
            <a:r>
              <a:rPr lang="ko-KR" altLang="en-US" sz="1050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압축하여 업로드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</a:t>
            </a:r>
          </a:p>
          <a:p>
            <a:pPr latinLnBrk="1">
              <a:lnSpc>
                <a:spcPct val="150000"/>
              </a:lnSpc>
            </a:pP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*zip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파일 內 발표자료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동영상</a:t>
            </a:r>
            <a:r>
              <a:rPr lang="en-US" altLang="ko-KR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</a:t>
            </a:r>
            <a:r>
              <a:rPr lang="ko-KR" altLang="en-US" sz="105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사진 파일명은 </a:t>
            </a:r>
            <a:r>
              <a:rPr lang="ko-KR" altLang="en-US" sz="1050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모두 </a:t>
            </a:r>
            <a:r>
              <a:rPr lang="ko-KR" altLang="en-US" sz="1050" dirty="0" err="1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팀명</a:t>
            </a:r>
            <a:r>
              <a:rPr lang="en-US" altLang="ko-KR" sz="1050" dirty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_</a:t>
            </a:r>
            <a:r>
              <a:rPr lang="ko-KR" altLang="en-US" sz="1050" dirty="0" err="1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대학명</a:t>
            </a:r>
            <a:r>
              <a:rPr lang="en-US" altLang="ko-KR" sz="1050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_</a:t>
            </a:r>
            <a:r>
              <a:rPr lang="ko-KR" altLang="en-US" sz="1050" dirty="0" err="1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ㅇㅇㅇ</a:t>
            </a:r>
            <a:r>
              <a:rPr lang="ko-KR" altLang="en-US" sz="1050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1050" dirty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으로 하여 제출</a:t>
            </a:r>
            <a:endParaRPr lang="en-US" altLang="ko-KR" sz="105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5" name="사각형: 둥근 모서리 1">
            <a:extLst>
              <a:ext uri="{FF2B5EF4-FFF2-40B4-BE49-F238E27FC236}">
                <a16:creationId xmlns:a16="http://schemas.microsoft.com/office/drawing/2014/main" id="{D60C6341-9A22-A577-D2E2-9A6569E1BED3}"/>
              </a:ext>
            </a:extLst>
          </p:cNvPr>
          <p:cNvSpPr/>
          <p:nvPr/>
        </p:nvSpPr>
        <p:spPr>
          <a:xfrm>
            <a:off x="378936" y="2081553"/>
            <a:ext cx="2156108" cy="276428"/>
          </a:xfrm>
          <a:prstGeom prst="roundRect">
            <a:avLst>
              <a:gd name="adj" fmla="val 50000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48FB20A-D0E8-62A4-59B6-A2DF105CDC62}"/>
              </a:ext>
            </a:extLst>
          </p:cNvPr>
          <p:cNvSpPr txBox="1"/>
          <p:nvPr/>
        </p:nvSpPr>
        <p:spPr>
          <a:xfrm>
            <a:off x="1040860" y="2096371"/>
            <a:ext cx="7232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작성양식</a:t>
            </a:r>
          </a:p>
        </p:txBody>
      </p:sp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8F22A84C-238D-3347-88CE-E1AF402EE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582263"/>
              </p:ext>
            </p:extLst>
          </p:nvPr>
        </p:nvGraphicFramePr>
        <p:xfrm>
          <a:off x="601339" y="2402072"/>
          <a:ext cx="7941322" cy="1577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190">
                  <a:extLst>
                    <a:ext uri="{9D8B030D-6E8A-4147-A177-3AD203B41FA5}">
                      <a16:colId xmlns:a16="http://schemas.microsoft.com/office/drawing/2014/main" val="3975323889"/>
                    </a:ext>
                  </a:extLst>
                </a:gridCol>
                <a:gridCol w="6417132">
                  <a:extLst>
                    <a:ext uri="{9D8B030D-6E8A-4147-A177-3AD203B41FA5}">
                      <a16:colId xmlns:a16="http://schemas.microsoft.com/office/drawing/2014/main" val="2781477610"/>
                    </a:ext>
                  </a:extLst>
                </a:gridCol>
              </a:tblGrid>
              <a:tr h="18593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파일형식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·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파워포인트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PPT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파일로 작성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733235"/>
                  </a:ext>
                </a:extLst>
              </a:tr>
              <a:tr h="30425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화면비율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· 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‘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디자인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’-’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슬라이드 크기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’-’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사용자 지정 슬라이드 크기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’-’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화면 슬라이드 쇼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(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16:9)’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기준엄수</a:t>
                      </a:r>
                      <a:endParaRPr lang="en-US" altLang="ko-KR" sz="105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 (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제출된 비율대로 유튜브 및 대외화면 그대로 노출 예정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)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836619"/>
                  </a:ext>
                </a:extLst>
              </a:tr>
              <a:tr h="18593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폰트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·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지정폰트 사용 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_ </a:t>
                      </a:r>
                      <a:r>
                        <a:rPr lang="ko-KR" altLang="en-US" sz="1050" dirty="0" err="1" smtClean="0">
                          <a:hlinkClick r:id="rId2"/>
                        </a:rPr>
                        <a:t>에스코어</a:t>
                      </a:r>
                      <a:r>
                        <a:rPr lang="en-US" altLang="ko-KR" sz="1050" dirty="0" smtClean="0">
                          <a:hlinkClick r:id="rId2"/>
                        </a:rPr>
                        <a:t> </a:t>
                      </a:r>
                      <a:r>
                        <a:rPr lang="ko-KR" altLang="en-US" sz="1050" dirty="0" err="1">
                          <a:hlinkClick r:id="rId2"/>
                        </a:rPr>
                        <a:t>글꼴나눔</a:t>
                      </a:r>
                      <a:r>
                        <a:rPr lang="ko-KR" altLang="en-US" sz="1050" dirty="0">
                          <a:hlinkClick r:id="rId2"/>
                        </a:rPr>
                        <a:t> </a:t>
                      </a:r>
                      <a:r>
                        <a:rPr lang="en-US" altLang="ko-KR" sz="1050" dirty="0">
                          <a:hlinkClick r:id="rId2"/>
                        </a:rPr>
                        <a:t>(</a:t>
                      </a:r>
                      <a:r>
                        <a:rPr lang="en-US" altLang="ko-KR" sz="1050" dirty="0" smtClean="0">
                          <a:hlinkClick r:id="rId2"/>
                        </a:rPr>
                        <a:t>s-core.co.kr/company/font)</a:t>
                      </a:r>
                      <a:r>
                        <a:rPr lang="en-US" altLang="ko-KR" sz="1050" dirty="0" smtClean="0"/>
                        <a:t> </a:t>
                      </a:r>
                      <a:r>
                        <a:rPr lang="ko-KR" altLang="en-US" sz="1050" dirty="0"/>
                        <a:t>다운로드 사용</a:t>
                      </a:r>
                      <a:endParaRPr lang="ko-KR" altLang="en-US" sz="105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677710"/>
                  </a:ext>
                </a:extLst>
              </a:tr>
              <a:tr h="30425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디자인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·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디자인 형식은 자유이나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,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대회 로고 위치 등의 규격 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참조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(2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페이지</a:t>
                      </a:r>
                      <a:r>
                        <a:rPr lang="en-US" altLang="ko-KR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)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</a:t>
                      </a:r>
                      <a:endParaRPr lang="en-US" altLang="ko-KR" sz="105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·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작품 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(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제품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)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의 사진 및 </a:t>
                      </a:r>
                      <a:r>
                        <a:rPr lang="ko-KR" altLang="en-US" sz="105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시현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동영상은 발표자료 內 삽입하여 작성</a:t>
                      </a:r>
                      <a:endParaRPr lang="en-US" altLang="ko-KR" sz="105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458458"/>
                  </a:ext>
                </a:extLst>
              </a:tr>
              <a:tr h="18593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파일 총 용량</a:t>
                      </a: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· 800MB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이하로 최대한 적용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(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사진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, </a:t>
                      </a:r>
                      <a:r>
                        <a:rPr lang="ko-KR" altLang="en-US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동영상 삽입 포함</a:t>
                      </a:r>
                      <a:r>
                        <a:rPr lang="en-US" altLang="ko-KR" sz="105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)</a:t>
                      </a:r>
                      <a:endParaRPr lang="ko-KR" altLang="en-US" sz="105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426780"/>
                  </a:ext>
                </a:extLst>
              </a:tr>
            </a:tbl>
          </a:graphicData>
        </a:graphic>
      </p:graphicFrame>
      <p:sp>
        <p:nvSpPr>
          <p:cNvPr id="38" name="사각형: 둥근 모서리 8">
            <a:extLst>
              <a:ext uri="{FF2B5EF4-FFF2-40B4-BE49-F238E27FC236}">
                <a16:creationId xmlns:a16="http://schemas.microsoft.com/office/drawing/2014/main" id="{5B3569B8-C7C1-7548-81C0-38C4BC5DB46D}"/>
              </a:ext>
            </a:extLst>
          </p:cNvPr>
          <p:cNvSpPr/>
          <p:nvPr/>
        </p:nvSpPr>
        <p:spPr>
          <a:xfrm>
            <a:off x="378936" y="4151588"/>
            <a:ext cx="2156108" cy="276428"/>
          </a:xfrm>
          <a:prstGeom prst="roundRect">
            <a:avLst>
              <a:gd name="adj" fmla="val 50000"/>
            </a:avLst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0D2AB93-2341-4A85-938A-76B2F8045C47}"/>
              </a:ext>
            </a:extLst>
          </p:cNvPr>
          <p:cNvSpPr txBox="1"/>
          <p:nvPr/>
        </p:nvSpPr>
        <p:spPr>
          <a:xfrm>
            <a:off x="1040860" y="4166406"/>
            <a:ext cx="7232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작성양식</a:t>
            </a:r>
          </a:p>
        </p:txBody>
      </p:sp>
      <p:sp>
        <p:nvSpPr>
          <p:cNvPr id="40" name="직각 삼각형 39">
            <a:extLst>
              <a:ext uri="{FF2B5EF4-FFF2-40B4-BE49-F238E27FC236}">
                <a16:creationId xmlns:a16="http://schemas.microsoft.com/office/drawing/2014/main" id="{F37D9AD2-04B6-2EC0-7623-758ABCC943D3}"/>
              </a:ext>
            </a:extLst>
          </p:cNvPr>
          <p:cNvSpPr/>
          <p:nvPr/>
        </p:nvSpPr>
        <p:spPr>
          <a:xfrm flipH="1" flipV="1">
            <a:off x="8430322" y="-1"/>
            <a:ext cx="713678" cy="550127"/>
          </a:xfrm>
          <a:prstGeom prst="rt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2D96DD-747C-AF28-504B-123BA557CFB7}"/>
              </a:ext>
            </a:extLst>
          </p:cNvPr>
          <p:cNvSpPr txBox="1"/>
          <p:nvPr/>
        </p:nvSpPr>
        <p:spPr>
          <a:xfrm>
            <a:off x="7046864" y="4607509"/>
            <a:ext cx="1693092" cy="412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ko-KR" altLang="en-US" sz="1000" dirty="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문의</a:t>
            </a:r>
            <a:r>
              <a:rPr lang="en-US" altLang="ko-KR" sz="1000" dirty="0" smtClean="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:2025e2festa@gmail.com</a:t>
            </a:r>
            <a:endParaRPr lang="ko-KR" altLang="en-US" sz="1000" dirty="0">
              <a:solidFill>
                <a:srgbClr val="2E2E8E"/>
              </a:solidFill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970644E2-72CC-4C78-8A71-DDEFD1986A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167" y="176465"/>
            <a:ext cx="3444469" cy="5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5AB83139-DBF4-38B5-ABED-A0F3AD8636C1}"/>
              </a:ext>
            </a:extLst>
          </p:cNvPr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AB83139-DBF4-38B5-ABED-A0F3AD8636C1}"/>
              </a:ext>
            </a:extLst>
          </p:cNvPr>
          <p:cNvSpPr/>
          <p:nvPr/>
        </p:nvSpPr>
        <p:spPr>
          <a:xfrm>
            <a:off x="787401" y="2016389"/>
            <a:ext cx="3539066" cy="211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31C3FDB-1CE9-7692-C47C-4665E089C223}"/>
              </a:ext>
            </a:extLst>
          </p:cNvPr>
          <p:cNvSpPr/>
          <p:nvPr/>
        </p:nvSpPr>
        <p:spPr>
          <a:xfrm>
            <a:off x="4724401" y="2016389"/>
            <a:ext cx="3539066" cy="211666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8FCDAB-92F6-135A-C70D-DBD626CD2692}"/>
              </a:ext>
            </a:extLst>
          </p:cNvPr>
          <p:cNvSpPr txBox="1"/>
          <p:nvPr/>
        </p:nvSpPr>
        <p:spPr>
          <a:xfrm>
            <a:off x="770468" y="558156"/>
            <a:ext cx="6231466" cy="1169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[</a:t>
            </a: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참조 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* ¹]</a:t>
            </a:r>
          </a:p>
          <a:p>
            <a:pPr latinLnBrk="1">
              <a:lnSpc>
                <a:spcPct val="150000"/>
              </a:lnSpc>
            </a:pP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공학페스티벌 로고는 우측 상단에 위치하며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 </a:t>
            </a: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크기는 자율 조정합니다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.</a:t>
            </a:r>
          </a:p>
          <a:p>
            <a:pPr latinLnBrk="1">
              <a:lnSpc>
                <a:spcPct val="150000"/>
              </a:lnSpc>
            </a:pP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발표자료에 대학 로고는 삽입하지 않습니다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.</a:t>
            </a:r>
          </a:p>
          <a:p>
            <a:pPr latinLnBrk="1">
              <a:lnSpc>
                <a:spcPct val="150000"/>
              </a:lnSpc>
            </a:pP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표지에는 </a:t>
            </a:r>
            <a:r>
              <a:rPr lang="ko-KR" altLang="en-US" sz="1200" dirty="0" err="1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작품명</a:t>
            </a: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(</a:t>
            </a: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타이틀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 / </a:t>
            </a:r>
            <a:r>
              <a:rPr lang="ko-KR" altLang="en-US" sz="1200" dirty="0" err="1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팀명</a:t>
            </a: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/ </a:t>
            </a:r>
            <a:r>
              <a:rPr lang="ko-KR" altLang="en-US" sz="1200" dirty="0" err="1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대학명</a:t>
            </a:r>
            <a:r>
              <a:rPr lang="ko-KR" altLang="en-US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을 삽입합니다</a:t>
            </a:r>
            <a:r>
              <a:rPr lang="en-US" altLang="ko-KR" sz="1200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.</a:t>
            </a:r>
          </a:p>
        </p:txBody>
      </p:sp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029FC67C-E259-A778-B36D-54703D7B693D}"/>
              </a:ext>
            </a:extLst>
          </p:cNvPr>
          <p:cNvSpPr/>
          <p:nvPr/>
        </p:nvSpPr>
        <p:spPr>
          <a:xfrm flipH="1" flipV="1">
            <a:off x="8430322" y="-1"/>
            <a:ext cx="713678" cy="550127"/>
          </a:xfrm>
          <a:prstGeom prst="rt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431" y="1943757"/>
            <a:ext cx="788819" cy="558110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2836" y="2016389"/>
            <a:ext cx="686163" cy="48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91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>
            <a:extLst>
              <a:ext uri="{FF2B5EF4-FFF2-40B4-BE49-F238E27FC236}">
                <a16:creationId xmlns:a16="http://schemas.microsoft.com/office/drawing/2014/main" id="{5AB83139-DBF4-38B5-ABED-A0F3AD8636C1}"/>
              </a:ext>
            </a:extLst>
          </p:cNvPr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각 삼각형 8">
            <a:extLst>
              <a:ext uri="{FF2B5EF4-FFF2-40B4-BE49-F238E27FC236}">
                <a16:creationId xmlns:a16="http://schemas.microsoft.com/office/drawing/2014/main" id="{029FC67C-E259-A778-B36D-54703D7B693D}"/>
              </a:ext>
            </a:extLst>
          </p:cNvPr>
          <p:cNvSpPr/>
          <p:nvPr/>
        </p:nvSpPr>
        <p:spPr>
          <a:xfrm flipH="1" flipV="1">
            <a:off x="8430322" y="-1"/>
            <a:ext cx="713678" cy="550127"/>
          </a:xfrm>
          <a:prstGeom prst="rt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ECFD57A-49EB-9CC7-B975-2F157165B62D}"/>
              </a:ext>
            </a:extLst>
          </p:cNvPr>
          <p:cNvSpPr/>
          <p:nvPr/>
        </p:nvSpPr>
        <p:spPr>
          <a:xfrm>
            <a:off x="52475" y="1242133"/>
            <a:ext cx="4446238" cy="2659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711A8F-0948-01ED-076C-B44CB8BC890F}"/>
              </a:ext>
            </a:extLst>
          </p:cNvPr>
          <p:cNvSpPr txBox="1"/>
          <p:nvPr/>
        </p:nvSpPr>
        <p:spPr>
          <a:xfrm>
            <a:off x="871284" y="2254415"/>
            <a:ext cx="3172395" cy="379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400" dirty="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공학페스티벌 로봇 </a:t>
            </a:r>
            <a:r>
              <a:rPr lang="ko-KR" altLang="en-US" sz="1400" dirty="0" err="1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모빌리팅</a:t>
            </a:r>
            <a:r>
              <a:rPr lang="ko-KR" altLang="en-US" sz="1400" dirty="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 개발</a:t>
            </a:r>
            <a:endParaRPr lang="en-US" altLang="ko-KR" sz="1400" dirty="0">
              <a:solidFill>
                <a:srgbClr val="2E2E8E"/>
              </a:solidFill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BE3A5E-1CF1-217C-71F5-99EAF161FECC}"/>
              </a:ext>
            </a:extLst>
          </p:cNvPr>
          <p:cNvSpPr txBox="1"/>
          <p:nvPr/>
        </p:nvSpPr>
        <p:spPr>
          <a:xfrm>
            <a:off x="1050860" y="2883433"/>
            <a:ext cx="2449464" cy="57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lnSpc>
                <a:spcPct val="150000"/>
              </a:lnSpc>
            </a:pPr>
            <a:r>
              <a:rPr lang="ko-KR" altLang="en-US" sz="1050" dirty="0" err="1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로봇모빌리팀</a:t>
            </a:r>
            <a:endParaRPr lang="en-US" altLang="ko-KR" sz="105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 algn="ctr" latinLnBrk="1">
              <a:lnSpc>
                <a:spcPct val="150000"/>
              </a:lnSpc>
            </a:pPr>
            <a:r>
              <a:rPr lang="ko-KR" altLang="en-US" sz="1050" dirty="0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한국대학교</a:t>
            </a:r>
            <a:endParaRPr lang="en-US" altLang="ko-KR" sz="105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8383A6-4E55-BFA6-A783-9532B2B8EC4D}"/>
              </a:ext>
            </a:extLst>
          </p:cNvPr>
          <p:cNvSpPr txBox="1"/>
          <p:nvPr/>
        </p:nvSpPr>
        <p:spPr>
          <a:xfrm>
            <a:off x="1989293" y="4058121"/>
            <a:ext cx="572601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100" dirty="0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표지</a:t>
            </a:r>
            <a:endParaRPr lang="en-US" altLang="ko-KR" sz="110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95581662-75B1-E3A2-A108-BD424709F4D4}"/>
              </a:ext>
            </a:extLst>
          </p:cNvPr>
          <p:cNvSpPr/>
          <p:nvPr/>
        </p:nvSpPr>
        <p:spPr>
          <a:xfrm>
            <a:off x="4645289" y="1240802"/>
            <a:ext cx="4446238" cy="2659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A5D44D-B371-2063-0CA5-DBC935362D27}"/>
              </a:ext>
            </a:extLst>
          </p:cNvPr>
          <p:cNvSpPr txBox="1"/>
          <p:nvPr/>
        </p:nvSpPr>
        <p:spPr>
          <a:xfrm>
            <a:off x="4766070" y="1666989"/>
            <a:ext cx="2808618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05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Ⅰ. </a:t>
            </a:r>
            <a:r>
              <a:rPr lang="ko-KR" altLang="en-US" sz="1050" dirty="0">
                <a:solidFill>
                  <a:srgbClr val="2E2E8E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기획배경</a:t>
            </a:r>
            <a:endParaRPr lang="en-US" altLang="ko-KR" sz="1050" dirty="0">
              <a:solidFill>
                <a:srgbClr val="2E2E8E"/>
              </a:solidFill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49133D3-D1E6-471A-5794-AD2D085FBAF3}"/>
              </a:ext>
            </a:extLst>
          </p:cNvPr>
          <p:cNvSpPr txBox="1"/>
          <p:nvPr/>
        </p:nvSpPr>
        <p:spPr>
          <a:xfrm>
            <a:off x="6568019" y="4039382"/>
            <a:ext cx="572601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100" dirty="0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내지</a:t>
            </a:r>
            <a:endParaRPr lang="en-US" altLang="ko-KR" sz="110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2786033-A0FD-FAB4-1974-BA0F40A72052}"/>
              </a:ext>
            </a:extLst>
          </p:cNvPr>
          <p:cNvSpPr txBox="1"/>
          <p:nvPr/>
        </p:nvSpPr>
        <p:spPr>
          <a:xfrm>
            <a:off x="107784" y="723928"/>
            <a:ext cx="3935895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100" dirty="0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규격이외 표지 및 내지 디자인은 자유롭게 운영</a:t>
            </a:r>
            <a:endParaRPr lang="en-US" altLang="ko-KR" sz="110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CC60FF6A-7D19-4930-A25F-F4A02461F9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721" y="1898979"/>
            <a:ext cx="1763743" cy="292836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B8EF3C86-5A7C-4EF3-8069-45604BC38A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70" y="1498339"/>
            <a:ext cx="1015773" cy="16865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269" y="1190164"/>
            <a:ext cx="788819" cy="55811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245" y="1190164"/>
            <a:ext cx="788819" cy="55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1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5AB83139-DBF4-38B5-ABED-A0F3AD8636C1}"/>
              </a:ext>
            </a:extLst>
          </p:cNvPr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8137107-A8DD-4119-287B-A959234A4781}"/>
              </a:ext>
            </a:extLst>
          </p:cNvPr>
          <p:cNvSpPr/>
          <p:nvPr/>
        </p:nvSpPr>
        <p:spPr>
          <a:xfrm>
            <a:off x="4631201" y="1240802"/>
            <a:ext cx="4460324" cy="265923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0FEBB14-D803-F809-37D6-45F56687B6E9}"/>
              </a:ext>
            </a:extLst>
          </p:cNvPr>
          <p:cNvSpPr/>
          <p:nvPr/>
        </p:nvSpPr>
        <p:spPr>
          <a:xfrm>
            <a:off x="37272" y="1240802"/>
            <a:ext cx="4460324" cy="265923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9" name="직각 삼각형 8">
            <a:extLst>
              <a:ext uri="{FF2B5EF4-FFF2-40B4-BE49-F238E27FC236}">
                <a16:creationId xmlns:a16="http://schemas.microsoft.com/office/drawing/2014/main" id="{029FC67C-E259-A778-B36D-54703D7B693D}"/>
              </a:ext>
            </a:extLst>
          </p:cNvPr>
          <p:cNvSpPr/>
          <p:nvPr/>
        </p:nvSpPr>
        <p:spPr>
          <a:xfrm flipH="1" flipV="1">
            <a:off x="8430322" y="-1"/>
            <a:ext cx="713678" cy="550127"/>
          </a:xfrm>
          <a:prstGeom prst="rt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711A8F-0948-01ED-076C-B44CB8BC890F}"/>
              </a:ext>
            </a:extLst>
          </p:cNvPr>
          <p:cNvSpPr txBox="1"/>
          <p:nvPr/>
        </p:nvSpPr>
        <p:spPr>
          <a:xfrm>
            <a:off x="871284" y="2254415"/>
            <a:ext cx="2969195" cy="379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400" dirty="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공학페스티벌 로봇 </a:t>
            </a:r>
            <a:r>
              <a:rPr lang="ko-KR" altLang="en-US" sz="1400" dirty="0" err="1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모빌리팅</a:t>
            </a:r>
            <a:r>
              <a:rPr lang="ko-KR" altLang="en-US" sz="1400" dirty="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 개발</a:t>
            </a:r>
            <a:endParaRPr lang="en-US" altLang="ko-KR" sz="1400" dirty="0">
              <a:solidFill>
                <a:schemeClr val="bg1"/>
              </a:solidFill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BE3A5E-1CF1-217C-71F5-99EAF161FECC}"/>
              </a:ext>
            </a:extLst>
          </p:cNvPr>
          <p:cNvSpPr txBox="1"/>
          <p:nvPr/>
        </p:nvSpPr>
        <p:spPr>
          <a:xfrm>
            <a:off x="1050861" y="2892252"/>
            <a:ext cx="2449464" cy="57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lnSpc>
                <a:spcPct val="150000"/>
              </a:lnSpc>
            </a:pPr>
            <a:r>
              <a:rPr lang="ko-KR" altLang="en-US" sz="1050" dirty="0" err="1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로봇모빌리팀</a:t>
            </a:r>
            <a:endParaRPr lang="en-US" altLang="ko-KR" sz="105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 algn="ctr" latinLnBrk="1">
              <a:lnSpc>
                <a:spcPct val="150000"/>
              </a:lnSpc>
            </a:pPr>
            <a:r>
              <a:rPr lang="ko-KR" altLang="en-US" sz="1050" dirty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한국대학교</a:t>
            </a:r>
            <a:endParaRPr lang="en-US" altLang="ko-KR" sz="105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A5D44D-B371-2063-0CA5-DBC935362D27}"/>
              </a:ext>
            </a:extLst>
          </p:cNvPr>
          <p:cNvSpPr txBox="1"/>
          <p:nvPr/>
        </p:nvSpPr>
        <p:spPr>
          <a:xfrm>
            <a:off x="4766070" y="1666989"/>
            <a:ext cx="2808618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05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Ⅰ. </a:t>
            </a:r>
            <a:r>
              <a:rPr lang="ko-KR" altLang="en-US" sz="1050" dirty="0">
                <a:solidFill>
                  <a:schemeClr val="bg1"/>
                </a:solidFill>
                <a:latin typeface="에스코어 드림 9 Black" panose="020B0A03030302020204" pitchFamily="34" charset="-127"/>
                <a:ea typeface="에스코어 드림 9 Black" panose="020B0A03030302020204" pitchFamily="34" charset="-127"/>
              </a:rPr>
              <a:t>기획배경</a:t>
            </a:r>
            <a:endParaRPr lang="en-US" altLang="ko-KR" sz="1050" dirty="0">
              <a:solidFill>
                <a:schemeClr val="bg1"/>
              </a:solidFill>
              <a:latin typeface="에스코어 드림 9 Black" panose="020B0A03030302020204" pitchFamily="34" charset="-127"/>
              <a:ea typeface="에스코어 드림 9 Black" panose="020B0A03030302020204" pitchFamily="34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05C3B835-8F31-4CAC-A880-96BAF074A1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207" y="1885488"/>
            <a:ext cx="2038773" cy="337850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9A086580-1629-420C-9CC2-85B02CD595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590" y="1526122"/>
            <a:ext cx="1016023" cy="1683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08383A6-4E55-BFA6-A783-9532B2B8EC4D}"/>
              </a:ext>
            </a:extLst>
          </p:cNvPr>
          <p:cNvSpPr txBox="1"/>
          <p:nvPr/>
        </p:nvSpPr>
        <p:spPr>
          <a:xfrm>
            <a:off x="1989293" y="4058121"/>
            <a:ext cx="572601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100" dirty="0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표지</a:t>
            </a:r>
            <a:endParaRPr lang="en-US" altLang="ko-KR" sz="110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9133D3-D1E6-471A-5794-AD2D085FBAF3}"/>
              </a:ext>
            </a:extLst>
          </p:cNvPr>
          <p:cNvSpPr txBox="1"/>
          <p:nvPr/>
        </p:nvSpPr>
        <p:spPr>
          <a:xfrm>
            <a:off x="6568019" y="4039382"/>
            <a:ext cx="572601" cy="31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ko-KR" altLang="en-US" sz="1100" dirty="0">
                <a:solidFill>
                  <a:srgbClr val="2E2E8E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내지</a:t>
            </a:r>
            <a:endParaRPr lang="en-US" altLang="ko-KR" sz="1100" dirty="0">
              <a:solidFill>
                <a:srgbClr val="2E2E8E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566" y="1240802"/>
            <a:ext cx="686163" cy="485478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686" y="1240802"/>
            <a:ext cx="686163" cy="48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62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230</Words>
  <Application>Microsoft Office PowerPoint</Application>
  <PresentationFormat>화면 슬라이드 쇼(16:9)</PresentationFormat>
  <Paragraphs>38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1" baseType="lpstr">
      <vt:lpstr>맑은 고딕</vt:lpstr>
      <vt:lpstr>에스코어 드림 4 Regular</vt:lpstr>
      <vt:lpstr>에스코어 드림 9 Black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KIAT</dc:creator>
  <cp:lastModifiedBy>KIAT</cp:lastModifiedBy>
  <cp:revision>4</cp:revision>
  <dcterms:created xsi:type="dcterms:W3CDTF">2025-09-01T06:35:01Z</dcterms:created>
  <dcterms:modified xsi:type="dcterms:W3CDTF">2025-09-18T00:32:05Z</dcterms:modified>
</cp:coreProperties>
</file>